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4" r:id="rId1"/>
    <p:sldMasterId id="2147483661" r:id="rId2"/>
    <p:sldMasterId id="2147483872" r:id="rId3"/>
  </p:sldMasterIdLst>
  <p:notesMasterIdLst>
    <p:notesMasterId r:id="rId27"/>
  </p:notesMasterIdLst>
  <p:handoutMasterIdLst>
    <p:handoutMasterId r:id="rId28"/>
  </p:handoutMasterIdLst>
  <p:sldIdLst>
    <p:sldId id="256" r:id="rId4"/>
    <p:sldId id="257" r:id="rId5"/>
    <p:sldId id="312" r:id="rId6"/>
    <p:sldId id="302" r:id="rId7"/>
    <p:sldId id="320" r:id="rId8"/>
    <p:sldId id="334" r:id="rId9"/>
    <p:sldId id="338" r:id="rId10"/>
    <p:sldId id="332" r:id="rId11"/>
    <p:sldId id="333" r:id="rId12"/>
    <p:sldId id="337" r:id="rId13"/>
    <p:sldId id="336" r:id="rId14"/>
    <p:sldId id="330" r:id="rId15"/>
    <p:sldId id="314" r:id="rId16"/>
    <p:sldId id="331" r:id="rId17"/>
    <p:sldId id="321" r:id="rId18"/>
    <p:sldId id="318" r:id="rId19"/>
    <p:sldId id="324" r:id="rId20"/>
    <p:sldId id="319" r:id="rId21"/>
    <p:sldId id="340" r:id="rId22"/>
    <p:sldId id="328" r:id="rId23"/>
    <p:sldId id="329" r:id="rId24"/>
    <p:sldId id="335" r:id="rId25"/>
    <p:sldId id="339" r:id="rId2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D6D6"/>
          </a:solidFill>
        </a:fill>
      </a:tcStyle>
    </a:wholeTbl>
    <a:band2H>
      <a:tcTxStyle/>
      <a:tcStyle>
        <a:tcBdr/>
        <a:fill>
          <a:solidFill>
            <a:srgbClr val="ECEC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3E3"/>
          </a:solidFill>
        </a:fill>
      </a:tcStyle>
    </a:wholeTbl>
    <a:band2H>
      <a:tcTxStyle/>
      <a:tcStyle>
        <a:tcBdr/>
        <a:fill>
          <a:solidFill>
            <a:srgbClr val="E9EA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E4DB"/>
          </a:solidFill>
        </a:fill>
      </a:tcStyle>
    </a:wholeTbl>
    <a:band2H>
      <a:tcTxStyle/>
      <a:tcStyle>
        <a:tcBdr/>
        <a:fill>
          <a:solidFill>
            <a:srgbClr val="F2F2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"/>
    </p:cViewPr>
  </p:sorterViewPr>
  <p:notesViewPr>
    <p:cSldViewPr showGuides="1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Relacionamentos Ativos informados pelas Instituições</c:v>
                </c:pt>
              </c:strCache>
            </c:strRef>
          </c:tx>
          <c:spPr>
            <a:solidFill>
              <a:srgbClr val="FF0000"/>
            </a:solidFill>
            <a:ln w="38100">
              <a:solidFill>
                <a:srgbClr val="FF0000"/>
              </a:solidFill>
            </a:ln>
          </c:spPr>
          <c:invertIfNegative val="0"/>
          <c:cat>
            <c:numRef>
              <c:f>Plan1!$A$2:$A$11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Plan1!$B$2:$B$11</c:f>
              <c:numCache>
                <c:formatCode>#,##0</c:formatCode>
                <c:ptCount val="10"/>
                <c:pt idx="0">
                  <c:v>294402678</c:v>
                </c:pt>
                <c:pt idx="1">
                  <c:v>317113519</c:v>
                </c:pt>
                <c:pt idx="2">
                  <c:v>323469047</c:v>
                </c:pt>
                <c:pt idx="3">
                  <c:v>352030766</c:v>
                </c:pt>
                <c:pt idx="4">
                  <c:v>377196209</c:v>
                </c:pt>
                <c:pt idx="5">
                  <c:v>456595312</c:v>
                </c:pt>
                <c:pt idx="6">
                  <c:v>624476389</c:v>
                </c:pt>
                <c:pt idx="7">
                  <c:v>788373964</c:v>
                </c:pt>
                <c:pt idx="8">
                  <c:v>1021959634</c:v>
                </c:pt>
                <c:pt idx="9">
                  <c:v>1166796024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547712"/>
        <c:axId val="175965312"/>
      </c:barChart>
      <c:catAx>
        <c:axId val="17454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t-BR"/>
          </a:p>
        </c:txPr>
        <c:crossAx val="175965312"/>
        <c:crosses val="autoZero"/>
        <c:auto val="1"/>
        <c:lblAlgn val="ctr"/>
        <c:lblOffset val="100"/>
        <c:noMultiLvlLbl val="0"/>
      </c:catAx>
      <c:valAx>
        <c:axId val="175965312"/>
        <c:scaling>
          <c:orientation val="minMax"/>
          <c:max val="12000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pt-BR"/>
          </a:p>
        </c:txPr>
        <c:crossAx val="17454771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0070C0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53544-974A-437A-8363-11A210280819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3FDF1-3203-4576-8222-9D64216B66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010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360975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40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14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43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2760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0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73351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66002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636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493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031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49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411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27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810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981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510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146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477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325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0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73351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66002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0284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0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73351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66002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40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68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36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6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9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9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3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D8264-C565-499A-A1F0-C2C8C964DC27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44647-520F-4081-A542-9119D37C5C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60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716" r:id="rId12"/>
    <p:sldLayoutId id="214748371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B270C1-4D7F-4626-AF98-CE9B62F600A5}" type="datetimeFigureOut">
              <a:rPr lang="pt-BR" smtClean="0"/>
              <a:t>10/01/2024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33F52A5-741F-41F2-A9D5-0EDBA6A11E3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pt-BR" dirty="0" smtClean="0"/>
              <a:t>OS DESAFIOS DA PRECARIZAÇÃO TRABALHISTA COM O AUMENTO DA </a:t>
            </a:r>
            <a:r>
              <a:rPr lang="pt-BR" dirty="0" err="1" smtClean="0"/>
              <a:t>BANCARIZAÇÃO</a:t>
            </a:r>
            <a:endParaRPr dirty="0"/>
          </a:p>
        </p:txBody>
      </p:sp>
      <p:sp>
        <p:nvSpPr>
          <p:cNvPr id="140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722312" y="4941168"/>
            <a:ext cx="7772401" cy="118588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rPr dirty="0" err="1"/>
              <a:t>Guilherme</a:t>
            </a:r>
            <a:r>
              <a:rPr dirty="0"/>
              <a:t> </a:t>
            </a:r>
            <a:r>
              <a:rPr dirty="0" err="1" smtClean="0"/>
              <a:t>Zagallo</a:t>
            </a:r>
            <a:endParaRPr lang="pt-BR" dirty="0" smtClean="0"/>
          </a:p>
          <a:p>
            <a:pPr algn="ctr">
              <a:lnSpc>
                <a:spcPct val="90000"/>
              </a:lnSpc>
              <a:spcBef>
                <a:spcPts val="400"/>
              </a:spcBef>
              <a:defRPr sz="2000">
                <a:solidFill>
                  <a:srgbClr val="FFFFFF"/>
                </a:solidFill>
              </a:defRPr>
            </a:pPr>
            <a:r>
              <a:rPr lang="pt-BR" dirty="0" smtClean="0"/>
              <a:t>27/01/2024</a:t>
            </a:r>
            <a:endParaRPr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60" y="1196752"/>
            <a:ext cx="750022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smtClean="0"/>
              <a:t>Relacionamentos informados pelas instituições</a:t>
            </a:r>
            <a:endParaRPr lang="pt-BR" sz="32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62052"/>
              </p:ext>
            </p:extLst>
          </p:nvPr>
        </p:nvGraphicFramePr>
        <p:xfrm>
          <a:off x="143508" y="2276872"/>
          <a:ext cx="3960440" cy="24765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6064"/>
                <a:gridCol w="1296144"/>
                <a:gridCol w="1008112"/>
                <a:gridCol w="1080120"/>
              </a:tblGrid>
              <a:tr h="5619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Data base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Relacionamentos Ativos informados pelas Instituições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CPFs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 err="1">
                          <a:effectLst/>
                        </a:rPr>
                        <a:t>CNPJs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294.402.678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138.619.336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9.310.864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317.113.519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143.619.233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9.986.844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323.469.047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146.936.912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10.396.087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352.030.766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153.921.085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10.977.292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377.196.209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158.364.168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11.350.766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456.595.312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164.660.550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12.660.844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624.476.389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178.922.039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14.271.311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2021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788.373.964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182.218.055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14.997.128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1.021.959.634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188.335.742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17.540.289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2023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1.166.796.024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194.119.812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19.621.282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589810"/>
              </p:ext>
            </p:extLst>
          </p:nvPr>
        </p:nvGraphicFramePr>
        <p:xfrm>
          <a:off x="4283968" y="1556792"/>
          <a:ext cx="451410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123728" y="6304972"/>
            <a:ext cx="6088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BCB, </a:t>
            </a:r>
            <a:r>
              <a:rPr lang="pt-BR" sz="1400" dirty="0" err="1" smtClean="0"/>
              <a:t>Sisbacen</a:t>
            </a:r>
            <a:r>
              <a:rPr lang="pt-BR" sz="1400" dirty="0" smtClean="0"/>
              <a:t>, </a:t>
            </a:r>
            <a:r>
              <a:rPr lang="pt-BR" sz="1400" dirty="0" smtClean="0"/>
              <a:t>Cadastro de Clientes do Sistema Financeiro - </a:t>
            </a:r>
            <a:r>
              <a:rPr lang="pt-BR" sz="1400" dirty="0" err="1" smtClean="0"/>
              <a:t>CCS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08951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/>
              <a:t>Evolução dos relacionamentos ativos de “entidades digitais”</a:t>
            </a:r>
            <a:endParaRPr lang="pt-BR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76" y="2060848"/>
            <a:ext cx="865350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123728" y="6304972"/>
            <a:ext cx="4225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BCB, Relatório de Economia Bancária 2022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705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Ranking de reclamações no Banco Central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3712"/>
            <a:ext cx="5752152" cy="561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90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63352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Agências e Postos de Atendimento Bancário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676084"/>
              </p:ext>
            </p:extLst>
          </p:nvPr>
        </p:nvGraphicFramePr>
        <p:xfrm>
          <a:off x="2915816" y="1124744"/>
          <a:ext cx="3619385" cy="26312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95593"/>
                <a:gridCol w="1464316"/>
                <a:gridCol w="959476"/>
              </a:tblGrid>
              <a:tr h="46863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Banco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Quantidade de Agências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002060"/>
                    </a:solidFill>
                  </a:tcPr>
                </a:tc>
              </a:tr>
              <a:tr h="24118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3.983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9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CEF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3.372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49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Bradesco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2.864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9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Itaú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2.534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186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Santander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2.572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49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2.282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492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pt-BR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17.216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Fonte: Banco Central (</a:t>
                      </a:r>
                      <a:r>
                        <a:rPr lang="pt-BR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31/12/2022)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691680" y="4273932"/>
            <a:ext cx="6048672" cy="8002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16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8 anos foram fechados 82 mil postos de </a:t>
            </a:r>
            <a:r>
              <a:rPr lang="pt-BR" sz="16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pt-BR" sz="1600" spc="-8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 2022. </a:t>
            </a:r>
          </a:p>
          <a:p>
            <a:r>
              <a:rPr lang="pt-BR" sz="1600" b="1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2023 foram fechados 5,6 mil postos </a:t>
            </a:r>
            <a:r>
              <a:rPr lang="pt-BR" sz="1600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trabalho.</a:t>
            </a:r>
            <a:endParaRPr lang="pt-BR" sz="1600" spc="-87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spc="-87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Dieese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8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533400"/>
            <a:ext cx="728315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Atendimento bancário no Maranhão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Só 96 municípios tem agências bancárias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(dez/2022).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Em 2016 eram 120 municípios com agências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106 tem postos de atendimento;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tem postos de atendimento eletrônico;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 não tem postos de atendimento físico e nem eletrônico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Possui  </a:t>
            </a:r>
            <a:r>
              <a:rPr lang="pt-B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303 agências bancárias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(eram 359 em 2016).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76 agências na capital (25,1%);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538 postos de atendimento eletrônico (eram 712 em 2016).</a:t>
            </a:r>
          </a:p>
          <a:p>
            <a:pPr lvl="1"/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1510786" cy="101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91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Uberização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Trabalho Bancário e outras formas de precarização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9256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Plataforma </a:t>
            </a:r>
            <a:r>
              <a:rPr lang="pt-BR" sz="2800" b="1" dirty="0" err="1" smtClean="0">
                <a:solidFill>
                  <a:srgbClr val="FF0000"/>
                </a:solidFill>
              </a:rPr>
              <a:t>Franq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/>
              <a:t>– “</a:t>
            </a:r>
            <a:r>
              <a:rPr lang="pt-BR" sz="2800" i="1" dirty="0" err="1" smtClean="0"/>
              <a:t>Personal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Bankers</a:t>
            </a:r>
            <a:r>
              <a:rPr lang="pt-BR" sz="2800" dirty="0" smtClean="0"/>
              <a:t>” – bancário autônomo (???)</a:t>
            </a:r>
            <a:endParaRPr lang="pt-BR" sz="2800" dirty="0" smtClean="0"/>
          </a:p>
          <a:p>
            <a:pPr lvl="1"/>
            <a:r>
              <a:rPr lang="pt-BR" sz="2400" b="1" dirty="0" smtClean="0"/>
              <a:t>8 </a:t>
            </a:r>
            <a:r>
              <a:rPr lang="pt-BR" sz="2400" b="1" dirty="0" smtClean="0"/>
              <a:t>mil </a:t>
            </a:r>
            <a:r>
              <a:rPr lang="pt-BR" sz="2400" b="1" dirty="0" err="1" smtClean="0"/>
              <a:t>ex-bancários</a:t>
            </a:r>
            <a:r>
              <a:rPr lang="pt-BR" sz="2400" dirty="0" smtClean="0"/>
              <a:t>, com mais de 5 anos de atividade.</a:t>
            </a:r>
          </a:p>
          <a:p>
            <a:pPr lvl="1"/>
            <a:r>
              <a:rPr lang="pt-BR" sz="2400" dirty="0" smtClean="0"/>
              <a:t>Parceria com 50 instituições financeiras. </a:t>
            </a:r>
          </a:p>
          <a:p>
            <a:r>
              <a:rPr lang="pt-BR" sz="2800" dirty="0" smtClean="0"/>
              <a:t>Empresa de microcrédito </a:t>
            </a:r>
            <a:r>
              <a:rPr lang="pt-BR" sz="2800" b="1" dirty="0" smtClean="0">
                <a:solidFill>
                  <a:srgbClr val="FF0000"/>
                </a:solidFill>
              </a:rPr>
              <a:t>Prospera</a:t>
            </a:r>
            <a:r>
              <a:rPr lang="pt-BR" sz="2800" dirty="0" smtClean="0"/>
              <a:t>, operando dentro das agências do Santander.</a:t>
            </a:r>
          </a:p>
          <a:p>
            <a:r>
              <a:rPr lang="pt-BR" sz="2800" b="1" dirty="0" smtClean="0"/>
              <a:t>17 </a:t>
            </a:r>
            <a:r>
              <a:rPr lang="pt-BR" sz="2800" b="1" dirty="0" err="1" smtClean="0"/>
              <a:t>Fintechs</a:t>
            </a:r>
            <a:r>
              <a:rPr lang="pt-BR" sz="2800" b="1" dirty="0" smtClean="0"/>
              <a:t> “unicórnio”, </a:t>
            </a:r>
            <a:r>
              <a:rPr lang="pt-BR" sz="2800" dirty="0" smtClean="0"/>
              <a:t>com valor de mercado &gt; US$ 1 bilhão, segundo a Forbes (</a:t>
            </a:r>
            <a:r>
              <a:rPr lang="pt-BR" sz="2800" dirty="0" err="1" smtClean="0"/>
              <a:t>jul</a:t>
            </a:r>
            <a:r>
              <a:rPr lang="pt-BR" sz="2800" dirty="0" smtClean="0"/>
              <a:t>/2022):</a:t>
            </a:r>
          </a:p>
          <a:p>
            <a:pPr lvl="1"/>
            <a:r>
              <a:rPr lang="pt-BR" dirty="0" smtClean="0"/>
              <a:t>Setor financeiro: </a:t>
            </a:r>
            <a:r>
              <a:rPr lang="pt-BR" dirty="0" err="1" smtClean="0"/>
              <a:t>C6</a:t>
            </a:r>
            <a:r>
              <a:rPr lang="pt-BR" dirty="0" smtClean="0"/>
              <a:t> Bank, Creditas, </a:t>
            </a:r>
            <a:r>
              <a:rPr lang="pt-BR" dirty="0" err="1" smtClean="0"/>
              <a:t>CloudWalk</a:t>
            </a:r>
            <a:r>
              <a:rPr lang="pt-BR" dirty="0" smtClean="0"/>
              <a:t>, </a:t>
            </a:r>
            <a:r>
              <a:rPr lang="pt-BR" dirty="0" err="1" smtClean="0"/>
              <a:t>Dock</a:t>
            </a:r>
            <a:r>
              <a:rPr lang="pt-BR" dirty="0" smtClean="0"/>
              <a:t>, Neon, </a:t>
            </a:r>
            <a:r>
              <a:rPr lang="pt-BR" dirty="0" err="1" smtClean="0"/>
              <a:t>Ebanx</a:t>
            </a:r>
            <a:endParaRPr lang="pt-BR" dirty="0" smtClean="0"/>
          </a:p>
          <a:p>
            <a:r>
              <a:rPr lang="pt-BR" sz="2800" dirty="0" smtClean="0"/>
              <a:t>Bancos digitais, sem agências.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761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pt-BR" dirty="0" smtClean="0"/>
              <a:t>Reforma trabalhista e Mercado de trabalho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146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2186" y="980728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de 37,7% nos casos novos 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1ª Instância no período 2017/2022</a:t>
            </a: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43608" y="5301208"/>
            <a:ext cx="34033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spc="-8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Geral TST 2022</a:t>
            </a:r>
            <a:endParaRPr lang="pt-BR" sz="1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4420"/>
            <a:ext cx="9001000" cy="3191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345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202" y="69269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de 20,1% nos processos recebidos no período 2017/2022</a:t>
            </a:r>
            <a:b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Varas + TRTs + TST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43608" y="5301208"/>
            <a:ext cx="34033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spc="-8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Geral TST 2022</a:t>
            </a:r>
            <a:endParaRPr lang="pt-BR" sz="1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17" y="2163439"/>
            <a:ext cx="8746971" cy="25617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106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4807422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46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sum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Resumo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Inteligência artificial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3200" b="1" dirty="0" smtClean="0"/>
              <a:t>Aumento da </a:t>
            </a:r>
            <a:r>
              <a:rPr lang="pt-BR" sz="3200" b="1" dirty="0" err="1" smtClean="0"/>
              <a:t>Bancarização</a:t>
            </a:r>
            <a:endParaRPr sz="3200" b="1" dirty="0"/>
          </a:p>
          <a:p>
            <a:pPr marL="731521" lvl="1" indent="-457200">
              <a:buFont typeface="Courier New" panose="02070309020205020404" pitchFamily="49" charset="0"/>
              <a:buChar char="o"/>
            </a:pPr>
            <a:r>
              <a:rPr lang="pt-BR" sz="2800" dirty="0" smtClean="0"/>
              <a:t>Redução de postos de Trabalho</a:t>
            </a:r>
          </a:p>
          <a:p>
            <a:pPr marL="731521" lvl="1" indent="-457200">
              <a:buFont typeface="Courier New" panose="02070309020205020404" pitchFamily="49" charset="0"/>
              <a:buChar char="o"/>
            </a:pPr>
            <a:r>
              <a:rPr lang="pt-BR" sz="2800" dirty="0" smtClean="0"/>
              <a:t>“</a:t>
            </a:r>
            <a:r>
              <a:rPr lang="pt-BR" sz="2800" dirty="0" err="1" smtClean="0"/>
              <a:t>Uberização</a:t>
            </a:r>
            <a:r>
              <a:rPr lang="pt-BR" sz="2800" dirty="0" smtClean="0"/>
              <a:t>” do trabalho bancário</a:t>
            </a:r>
            <a:endParaRPr sz="2800" dirty="0"/>
          </a:p>
          <a:p>
            <a:r>
              <a:rPr lang="pt-BR" sz="3200" b="1" dirty="0" smtClean="0"/>
              <a:t>Reforma Trabalhista e Mercado de Trabalho</a:t>
            </a:r>
            <a:endParaRPr sz="3200" b="1" dirty="0"/>
          </a:p>
          <a:p>
            <a:pPr marL="731521" lvl="1" indent="-457200">
              <a:buFont typeface="Courier New" panose="02070309020205020404" pitchFamily="49" charset="0"/>
              <a:buChar char="o"/>
            </a:pPr>
            <a:r>
              <a:rPr lang="pt-BR" sz="2800" dirty="0" smtClean="0"/>
              <a:t>Alteração da CLT</a:t>
            </a:r>
            <a:endParaRPr sz="2800" dirty="0"/>
          </a:p>
          <a:p>
            <a:pPr marL="731521" lvl="1" indent="-457200">
              <a:buFont typeface="Courier New" panose="02070309020205020404" pitchFamily="49" charset="0"/>
              <a:buChar char="o"/>
            </a:pPr>
            <a:r>
              <a:rPr lang="pt-BR" sz="2800" dirty="0" smtClean="0"/>
              <a:t>Decisões STF</a:t>
            </a:r>
            <a:endParaRPr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forma Trabalhista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40458C"/>
          </a:solidFill>
        </p:spPr>
        <p:txBody>
          <a:bodyPr anchor="ctr">
            <a:normAutofit/>
          </a:bodyPr>
          <a:lstStyle>
            <a:lvl1pPr algn="ctr"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3100" dirty="0"/>
              <a:t>Brasil – Mercado de Trabalho </a:t>
            </a:r>
            <a:r>
              <a:rPr lang="pt-BR" sz="3100" dirty="0" smtClean="0"/>
              <a:t>no </a:t>
            </a:r>
            <a:r>
              <a:rPr lang="pt-BR" sz="3100" dirty="0" smtClean="0"/>
              <a:t>3º </a:t>
            </a:r>
            <a:r>
              <a:rPr lang="pt-BR" sz="3100" dirty="0" smtClean="0"/>
              <a:t>trimestre 2023 (IBGE – Pnad Contínua – em milhões de pessoas)</a:t>
            </a:r>
            <a:endParaRPr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384327"/>
              </p:ext>
            </p:extLst>
          </p:nvPr>
        </p:nvGraphicFramePr>
        <p:xfrm>
          <a:off x="539750" y="1895475"/>
          <a:ext cx="634365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Planilha" r:id="rId3" imgW="6343584" imgH="4400589" progId="Excel.Sheet.12">
                  <p:embed/>
                </p:oleObj>
              </mc:Choice>
              <mc:Fallback>
                <p:oleObj name="Planilha" r:id="rId3" imgW="6343584" imgH="44005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750" y="1895475"/>
                        <a:ext cx="6343650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674462" y="3356992"/>
            <a:ext cx="1146010" cy="14003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Informais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14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pt-BR" sz="14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milhões</a:t>
            </a:r>
          </a:p>
          <a:p>
            <a:r>
              <a:rPr lang="pt-BR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36% </a:t>
            </a:r>
            <a:r>
              <a:rPr lang="pt-BR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força de </a:t>
            </a:r>
            <a:r>
              <a:rPr lang="pt-BR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lang="pt-BR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6964646" y="3096693"/>
            <a:ext cx="631690" cy="260299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ector de seta reta 12"/>
          <p:cNvCxnSpPr/>
          <p:nvPr/>
        </p:nvCxnSpPr>
        <p:spPr>
          <a:xfrm>
            <a:off x="7020272" y="3581400"/>
            <a:ext cx="517218" cy="63624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ector de seta reta 13"/>
          <p:cNvCxnSpPr/>
          <p:nvPr/>
        </p:nvCxnSpPr>
        <p:spPr>
          <a:xfrm flipV="1">
            <a:off x="6997452" y="3886200"/>
            <a:ext cx="598884" cy="438284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ector de seta reta 14"/>
          <p:cNvCxnSpPr/>
          <p:nvPr/>
        </p:nvCxnSpPr>
        <p:spPr>
          <a:xfrm flipV="1">
            <a:off x="6964646" y="4149080"/>
            <a:ext cx="631690" cy="748368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CaixaDeTexto 33"/>
          <p:cNvSpPr txBox="1"/>
          <p:nvPr/>
        </p:nvSpPr>
        <p:spPr>
          <a:xfrm>
            <a:off x="7537490" y="5229200"/>
            <a:ext cx="1426998" cy="754051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Sem trabalho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1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11,8 </a:t>
            </a:r>
            <a:r>
              <a:rPr lang="pt-BR" sz="1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milhões</a:t>
            </a: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7001022" y="4437112"/>
            <a:ext cx="568490" cy="648074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CaixaDeTexto 11"/>
          <p:cNvSpPr txBox="1"/>
          <p:nvPr/>
        </p:nvSpPr>
        <p:spPr>
          <a:xfrm>
            <a:off x="7596336" y="1628800"/>
            <a:ext cx="1224136" cy="15157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Formais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1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60,1 </a:t>
            </a:r>
            <a:r>
              <a:rPr lang="pt-BR" sz="1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milhões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55,6</a:t>
            </a:r>
            <a:r>
              <a:rPr kumimoji="0" lang="pt-BR" sz="1400" b="1" i="0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% da força de trabalho</a:t>
            </a:r>
            <a:endParaRPr kumimoji="0" lang="pt-BR" sz="1400" b="1" i="0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461170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forma Trabalhista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anchor="ctr">
            <a:normAutofit fontScale="90000"/>
          </a:bodyPr>
          <a:lstStyle>
            <a:lvl1pPr algn="ctr">
              <a:def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sz="3100" dirty="0" smtClean="0"/>
              <a:t>Maranhão– </a:t>
            </a:r>
            <a:r>
              <a:rPr lang="pt-BR" sz="3100" dirty="0"/>
              <a:t>Mercado de Trabalho </a:t>
            </a:r>
            <a:r>
              <a:rPr lang="pt-BR" sz="3100" dirty="0" smtClean="0"/>
              <a:t>no </a:t>
            </a:r>
            <a:r>
              <a:rPr lang="pt-BR" sz="3100" dirty="0" smtClean="0"/>
              <a:t>3º </a:t>
            </a:r>
            <a:r>
              <a:rPr lang="pt-BR" sz="3100" dirty="0" smtClean="0"/>
              <a:t>trimestre 2023 (IBGE – Pnad Contínua – em milhões de pessoas)</a:t>
            </a:r>
            <a:endParaRPr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400761"/>
              </p:ext>
            </p:extLst>
          </p:nvPr>
        </p:nvGraphicFramePr>
        <p:xfrm>
          <a:off x="585788" y="1943100"/>
          <a:ext cx="6343650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Planilha" r:id="rId3" imgW="6343584" imgH="4400589" progId="Excel.Sheet.12">
                  <p:embed/>
                </p:oleObj>
              </mc:Choice>
              <mc:Fallback>
                <p:oleObj name="Planilha" r:id="rId3" imgW="6343584" imgH="44005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5788" y="1943100"/>
                        <a:ext cx="6343650" cy="440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674462" y="3356992"/>
            <a:ext cx="1218018" cy="11849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spc="0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Informais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14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1,53 </a:t>
            </a:r>
            <a:r>
              <a:rPr lang="pt-BR" sz="14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milhões</a:t>
            </a:r>
          </a:p>
          <a:p>
            <a:pPr algn="ctr"/>
            <a:r>
              <a:rPr lang="pt-BR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53% </a:t>
            </a:r>
            <a:r>
              <a:rPr lang="pt-BR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força de </a:t>
            </a:r>
            <a:r>
              <a:rPr lang="pt-BR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lang="pt-BR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7020272" y="3324174"/>
            <a:ext cx="631690" cy="260299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Conector de seta reta 12"/>
          <p:cNvCxnSpPr/>
          <p:nvPr/>
        </p:nvCxnSpPr>
        <p:spPr>
          <a:xfrm>
            <a:off x="7020272" y="3853132"/>
            <a:ext cx="517218" cy="63624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Conector de seta reta 13"/>
          <p:cNvCxnSpPr/>
          <p:nvPr/>
        </p:nvCxnSpPr>
        <p:spPr>
          <a:xfrm flipV="1">
            <a:off x="6997452" y="4087751"/>
            <a:ext cx="598884" cy="438284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Conector de seta reta 14"/>
          <p:cNvCxnSpPr/>
          <p:nvPr/>
        </p:nvCxnSpPr>
        <p:spPr>
          <a:xfrm flipV="1">
            <a:off x="6939039" y="4306893"/>
            <a:ext cx="631690" cy="748368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CaixaDeTexto 33"/>
          <p:cNvSpPr txBox="1"/>
          <p:nvPr/>
        </p:nvSpPr>
        <p:spPr>
          <a:xfrm>
            <a:off x="7537490" y="5229200"/>
            <a:ext cx="1426998" cy="754051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Sem trabalho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1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0,6 milhões</a:t>
            </a: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6964646" y="4581128"/>
            <a:ext cx="606083" cy="748369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arrow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CaixaDeTexto 11"/>
          <p:cNvSpPr txBox="1"/>
          <p:nvPr/>
        </p:nvSpPr>
        <p:spPr>
          <a:xfrm>
            <a:off x="7596336" y="1628800"/>
            <a:ext cx="1224136" cy="13003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Formais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1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1,6 </a:t>
            </a:r>
            <a:r>
              <a:rPr lang="pt-BR" sz="1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milhões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b="1" i="0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56% </a:t>
            </a:r>
            <a:r>
              <a:rPr kumimoji="0" lang="pt-BR" sz="1400" b="1" i="0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Tahoma"/>
              </a:rPr>
              <a:t>da força de trabalho</a:t>
            </a:r>
            <a:endParaRPr kumimoji="0" lang="pt-BR" sz="1400" b="1" i="0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461170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STF e Precarização trabalhista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pt-BR" sz="2800" b="1" dirty="0" smtClean="0"/>
              <a:t>Flexibilização trabalhista</a:t>
            </a:r>
            <a:r>
              <a:rPr lang="pt-BR" sz="2800" dirty="0" smtClean="0"/>
              <a:t>:</a:t>
            </a:r>
            <a:endParaRPr lang="pt-BR" sz="2800" dirty="0" smtClean="0"/>
          </a:p>
          <a:p>
            <a:pPr lvl="1"/>
            <a:r>
              <a:rPr lang="pt-BR" sz="2400" b="1" dirty="0" smtClean="0"/>
              <a:t>Terceirização </a:t>
            </a:r>
          </a:p>
          <a:p>
            <a:pPr lvl="2"/>
            <a:r>
              <a:rPr lang="pt-BR" b="1" dirty="0" smtClean="0"/>
              <a:t>Tema 725 </a:t>
            </a:r>
            <a:r>
              <a:rPr lang="pt-BR" dirty="0" smtClean="0"/>
              <a:t>– “É </a:t>
            </a:r>
            <a:r>
              <a:rPr lang="pt-BR" dirty="0"/>
              <a:t>lícita a terceirização ou qualquer outra forma de divisão do trabalho entre pessoas jurídicas distintas, independentemente do objeto social das empresas envolvidas, mantida a responsabilidade subsidiária da empresa </a:t>
            </a:r>
            <a:r>
              <a:rPr lang="pt-BR" dirty="0" smtClean="0"/>
              <a:t>contratante.” (30/08/2018)</a:t>
            </a:r>
            <a:r>
              <a:rPr lang="pt-BR" sz="2200" b="1" dirty="0"/>
              <a:t> </a:t>
            </a:r>
            <a:r>
              <a:rPr lang="pt-BR" dirty="0"/>
              <a:t>- </a:t>
            </a:r>
            <a:r>
              <a:rPr lang="pt-BR" dirty="0"/>
              <a:t>Inconstitucionalidade dos incisos I, </a:t>
            </a:r>
            <a:r>
              <a:rPr lang="pt-BR" dirty="0" err="1"/>
              <a:t>III</a:t>
            </a:r>
            <a:r>
              <a:rPr lang="pt-BR" dirty="0"/>
              <a:t>, </a:t>
            </a:r>
            <a:r>
              <a:rPr lang="pt-BR" dirty="0" err="1"/>
              <a:t>IV</a:t>
            </a:r>
            <a:r>
              <a:rPr lang="pt-BR" dirty="0"/>
              <a:t> e VI da Súmula 331 do TST</a:t>
            </a:r>
            <a:r>
              <a:rPr lang="pt-BR" dirty="0" smtClean="0"/>
              <a:t>.</a:t>
            </a:r>
          </a:p>
          <a:p>
            <a:pPr lvl="1"/>
            <a:r>
              <a:rPr lang="pt-BR" b="1" dirty="0" smtClean="0"/>
              <a:t>Alteração do critério de correção monetária e </a:t>
            </a:r>
            <a:r>
              <a:rPr lang="pt-BR" b="1" dirty="0"/>
              <a:t>juros - </a:t>
            </a:r>
            <a:r>
              <a:rPr lang="pt-BR" dirty="0" smtClean="0"/>
              <a:t>incidência </a:t>
            </a:r>
            <a:r>
              <a:rPr lang="pt-BR" dirty="0"/>
              <a:t>do IPCA-E na fase </a:t>
            </a:r>
            <a:r>
              <a:rPr lang="pt-BR" dirty="0" err="1"/>
              <a:t>pré-judicial</a:t>
            </a:r>
            <a:r>
              <a:rPr lang="pt-BR" dirty="0"/>
              <a:t> e, a partir do ajuizamento da ação, a incidência da taxa SELIC</a:t>
            </a:r>
            <a:r>
              <a:rPr lang="pt-BR" b="1" dirty="0"/>
              <a:t> </a:t>
            </a:r>
            <a:r>
              <a:rPr lang="pt-BR" b="1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ADC</a:t>
            </a:r>
            <a:r>
              <a:rPr lang="pt-BR" dirty="0" smtClean="0"/>
              <a:t> 58 e 59)</a:t>
            </a:r>
            <a:endParaRPr lang="pt-BR" dirty="0"/>
          </a:p>
          <a:p>
            <a:pPr lvl="1"/>
            <a:r>
              <a:rPr lang="pt-BR" b="1" dirty="0" smtClean="0"/>
              <a:t>Constitucionalidade transportador rodoviário sem vínculo </a:t>
            </a:r>
            <a:r>
              <a:rPr lang="pt-BR" dirty="0" smtClean="0"/>
              <a:t>– Lei 11442 (ADI 3.961)</a:t>
            </a:r>
          </a:p>
          <a:p>
            <a:pPr lvl="1"/>
            <a:r>
              <a:rPr lang="pt-BR" b="1" dirty="0" smtClean="0"/>
              <a:t>Constitucionalidade contrato de parceria sem vínculo entre salões de beleza e profissionais</a:t>
            </a:r>
            <a:r>
              <a:rPr lang="pt-BR" dirty="0" smtClean="0"/>
              <a:t> </a:t>
            </a:r>
            <a:r>
              <a:rPr lang="pt-BR" dirty="0"/>
              <a:t>– Lei </a:t>
            </a:r>
            <a:r>
              <a:rPr lang="pt-BR" dirty="0" smtClean="0"/>
              <a:t>13.352 </a:t>
            </a:r>
            <a:r>
              <a:rPr lang="pt-BR" dirty="0"/>
              <a:t>(ADI </a:t>
            </a:r>
            <a:r>
              <a:rPr lang="pt-BR" dirty="0" smtClean="0"/>
              <a:t>5.625)</a:t>
            </a:r>
            <a:endParaRPr lang="pt-BR" dirty="0"/>
          </a:p>
          <a:p>
            <a:pPr lvl="1"/>
            <a:r>
              <a:rPr lang="pt-BR" dirty="0" smtClean="0"/>
              <a:t>Inconstitucionalidade Súmula 277 TST, afastando </a:t>
            </a:r>
            <a:r>
              <a:rPr lang="pt-BR" b="1" dirty="0" err="1" smtClean="0"/>
              <a:t>ultratividade</a:t>
            </a:r>
            <a:r>
              <a:rPr lang="pt-BR" dirty="0" smtClean="0"/>
              <a:t> normas coletivas (</a:t>
            </a:r>
            <a:r>
              <a:rPr lang="pt-BR" dirty="0" err="1" smtClean="0"/>
              <a:t>ADPF</a:t>
            </a:r>
            <a:r>
              <a:rPr lang="pt-BR" dirty="0" smtClean="0"/>
              <a:t> 323)</a:t>
            </a:r>
          </a:p>
          <a:p>
            <a:pPr lvl="1"/>
            <a:r>
              <a:rPr lang="pt-BR" b="1" dirty="0" smtClean="0"/>
              <a:t>Validade jornada 12 h X 36 h por acordo individual</a:t>
            </a:r>
            <a:r>
              <a:rPr lang="pt-BR" dirty="0" smtClean="0"/>
              <a:t> (ADI 5.994)</a:t>
            </a:r>
            <a:endParaRPr lang="pt-BR" dirty="0"/>
          </a:p>
          <a:p>
            <a:pPr lvl="1"/>
            <a:r>
              <a:rPr lang="pt-BR" b="1" dirty="0" smtClean="0"/>
              <a:t>Não reconhecimento de vínculo em trabalho por plataforma (por enquanto por decisões monocráticas)</a:t>
            </a:r>
            <a:endParaRPr lang="pt-BR" dirty="0" smtClean="0"/>
          </a:p>
          <a:p>
            <a:pPr lvl="2"/>
            <a:r>
              <a:rPr lang="pt-BR" dirty="0" smtClean="0"/>
              <a:t>Provimento a boa parte das 2.566 reclamações sobre Direito do Trabalho (das 4781 protocoladas em 2023).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15277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STF e Inconstitucionalidade parcial da Reforma Trabalhista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Contraditoriamente, </a:t>
            </a:r>
            <a:r>
              <a:rPr lang="pt-BR" sz="2800" b="1" dirty="0" smtClean="0"/>
              <a:t>o </a:t>
            </a:r>
            <a:r>
              <a:rPr lang="pt-BR" sz="2800" b="1" dirty="0"/>
              <a:t>próprio </a:t>
            </a:r>
            <a:r>
              <a:rPr lang="pt-BR" sz="2800" b="1" dirty="0" smtClean="0"/>
              <a:t>STF </a:t>
            </a:r>
            <a:r>
              <a:rPr lang="pt-BR" sz="2800" b="1" dirty="0"/>
              <a:t>já declarou a inconstitucionalidade </a:t>
            </a:r>
            <a:r>
              <a:rPr lang="pt-BR" sz="2800" b="1" dirty="0" smtClean="0"/>
              <a:t>parcial da </a:t>
            </a:r>
            <a:r>
              <a:rPr lang="pt-BR" sz="2800" b="1" dirty="0"/>
              <a:t>“lei da reforma</a:t>
            </a:r>
            <a:r>
              <a:rPr lang="pt-BR" sz="2800" b="1" dirty="0" smtClean="0"/>
              <a:t>”</a:t>
            </a:r>
            <a:r>
              <a:rPr lang="pt-BR" sz="2800" dirty="0" smtClean="0"/>
              <a:t>: </a:t>
            </a:r>
          </a:p>
          <a:p>
            <a:pPr lvl="1"/>
            <a:r>
              <a:rPr lang="pt-BR" dirty="0" smtClean="0"/>
              <a:t>ADI </a:t>
            </a:r>
            <a:r>
              <a:rPr lang="pt-BR" dirty="0"/>
              <a:t>5938 (</a:t>
            </a:r>
            <a:r>
              <a:rPr lang="pt-BR" b="1" dirty="0"/>
              <a:t>trabalho da gestante e trabalho insalubre</a:t>
            </a:r>
            <a:r>
              <a:rPr lang="pt-BR" dirty="0"/>
              <a:t>), </a:t>
            </a:r>
            <a:endParaRPr lang="pt-BR" dirty="0" smtClean="0"/>
          </a:p>
          <a:p>
            <a:pPr lvl="1"/>
            <a:r>
              <a:rPr lang="pt-BR" dirty="0" smtClean="0"/>
              <a:t>ADI </a:t>
            </a:r>
            <a:r>
              <a:rPr lang="pt-BR" dirty="0"/>
              <a:t>5766 (</a:t>
            </a:r>
            <a:r>
              <a:rPr lang="pt-BR" b="1" dirty="0"/>
              <a:t>condenação do reclamante beneficiário da justiça gratuita ao </a:t>
            </a:r>
            <a:r>
              <a:rPr lang="pt-BR" b="1" dirty="0" smtClean="0"/>
              <a:t>pagamento de </a:t>
            </a:r>
            <a:r>
              <a:rPr lang="pt-BR" b="1" dirty="0"/>
              <a:t>honorários </a:t>
            </a:r>
            <a:r>
              <a:rPr lang="pt-BR" b="1" dirty="0" smtClean="0"/>
              <a:t>advocatícios</a:t>
            </a:r>
            <a:r>
              <a:rPr lang="pt-BR" dirty="0" smtClean="0"/>
              <a:t>); </a:t>
            </a:r>
          </a:p>
          <a:p>
            <a:pPr lvl="1"/>
            <a:r>
              <a:rPr lang="pt-BR" dirty="0" smtClean="0"/>
              <a:t>ADI </a:t>
            </a:r>
            <a:r>
              <a:rPr lang="pt-BR" dirty="0"/>
              <a:t>6050 (tabelamento </a:t>
            </a:r>
            <a:r>
              <a:rPr lang="pt-BR" b="1" dirty="0"/>
              <a:t>limitador das condenações por dano moral</a:t>
            </a:r>
            <a:r>
              <a:rPr lang="pt-BR" dirty="0"/>
              <a:t>); </a:t>
            </a:r>
            <a:endParaRPr lang="pt-BR" dirty="0" smtClean="0"/>
          </a:p>
          <a:p>
            <a:pPr lvl="1"/>
            <a:r>
              <a:rPr lang="pt-BR" dirty="0" smtClean="0"/>
              <a:t>RE </a:t>
            </a:r>
            <a:r>
              <a:rPr lang="pt-BR" dirty="0"/>
              <a:t>999435 – Tema 638 (</a:t>
            </a:r>
            <a:r>
              <a:rPr lang="pt-BR" b="1" dirty="0"/>
              <a:t>dispensas </a:t>
            </a:r>
            <a:r>
              <a:rPr lang="pt-BR" b="1" dirty="0" smtClean="0"/>
              <a:t>coletivas </a:t>
            </a:r>
            <a:r>
              <a:rPr lang="pt-BR" dirty="0" smtClean="0"/>
              <a:t>– apenas intervenção do sindicato); </a:t>
            </a:r>
          </a:p>
          <a:p>
            <a:pPr lvl="1"/>
            <a:r>
              <a:rPr lang="pt-BR" dirty="0" smtClean="0"/>
              <a:t>ARE </a:t>
            </a:r>
            <a:r>
              <a:rPr lang="pt-BR" dirty="0"/>
              <a:t>1.121.633 – Tema 1046 (</a:t>
            </a:r>
            <a:r>
              <a:rPr lang="pt-BR" b="1" dirty="0"/>
              <a:t>negociado sobre o </a:t>
            </a:r>
            <a:r>
              <a:rPr lang="pt-BR" b="1" dirty="0" smtClean="0"/>
              <a:t>legislado</a:t>
            </a:r>
            <a:r>
              <a:rPr lang="pt-BR" dirty="0" smtClean="0"/>
              <a:t>, exceto sobre direitos indisponíveis) </a:t>
            </a:r>
            <a:r>
              <a:rPr lang="pt-BR" dirty="0"/>
              <a:t>e </a:t>
            </a:r>
            <a:endParaRPr lang="pt-BR" dirty="0" smtClean="0"/>
          </a:p>
          <a:p>
            <a:pPr lvl="1"/>
            <a:r>
              <a:rPr lang="pt-BR" dirty="0" err="1" smtClean="0"/>
              <a:t>ADPF</a:t>
            </a:r>
            <a:r>
              <a:rPr lang="pt-BR" dirty="0" smtClean="0"/>
              <a:t> </a:t>
            </a:r>
            <a:r>
              <a:rPr lang="pt-BR" dirty="0"/>
              <a:t>324 - Recurso Extraordinário 958.252 (</a:t>
            </a:r>
            <a:r>
              <a:rPr lang="pt-BR" b="1" dirty="0"/>
              <a:t>terceirização irrestrita</a:t>
            </a:r>
            <a:r>
              <a:rPr lang="pt-BR" dirty="0" smtClean="0"/>
              <a:t>). Firmou </a:t>
            </a:r>
            <a:r>
              <a:rPr lang="pt-BR" dirty="0"/>
              <a:t>a seguinte tese: 1. É lícita a terceirização de toda e qualquer atividade, meio ou fim, não se configurando relação de emprego entre a contratante e o empregado da contratada. 2. </a:t>
            </a:r>
            <a:r>
              <a:rPr lang="pt-BR" b="1" dirty="0"/>
              <a:t>Na terceirização, compete à contratante: i) verificar a idoneidade e a capacidade econômica da terceirizada</a:t>
            </a:r>
            <a:r>
              <a:rPr lang="pt-BR" dirty="0"/>
              <a:t>; e </a:t>
            </a:r>
            <a:r>
              <a:rPr lang="pt-BR" dirty="0" err="1"/>
              <a:t>ii</a:t>
            </a:r>
            <a:r>
              <a:rPr lang="pt-BR" dirty="0"/>
              <a:t>) responder subsidiariamente pelo descumprimento das normas trabalhistas, bem como por obrigações previdenciárias, na forma do art. 31 da Lei 8.212/1993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Tema </a:t>
            </a:r>
            <a:r>
              <a:rPr lang="pt-BR" dirty="0" smtClean="0"/>
              <a:t>935 - </a:t>
            </a:r>
            <a:r>
              <a:rPr lang="pt-BR" b="1" dirty="0" smtClean="0"/>
              <a:t>Contribuição sindical assistencial </a:t>
            </a:r>
            <a:r>
              <a:rPr lang="pt-BR" dirty="0" smtClean="0"/>
              <a:t>(onde houve um recuo em relação a posição inicial)</a:t>
            </a:r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55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pt-BR" dirty="0" smtClean="0"/>
              <a:t>Aumento da </a:t>
            </a:r>
            <a:r>
              <a:rPr lang="pt-BR" dirty="0" err="1" smtClean="0"/>
              <a:t>bancarização</a:t>
            </a:r>
            <a:r>
              <a:rPr lang="pt-BR" dirty="0" smtClean="0"/>
              <a:t> com menos bancários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578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Composição do Sistema Financeiro Nacional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luxograma: Processo 11"/>
          <p:cNvSpPr/>
          <p:nvPr/>
        </p:nvSpPr>
        <p:spPr>
          <a:xfrm>
            <a:off x="412486" y="1988840"/>
            <a:ext cx="1728192" cy="1152128"/>
          </a:xfrm>
          <a:prstGeom prst="flowChart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Bancos e Caixas Econômicas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uxograma: Processo 14"/>
          <p:cNvSpPr/>
          <p:nvPr/>
        </p:nvSpPr>
        <p:spPr>
          <a:xfrm>
            <a:off x="2663571" y="1964650"/>
            <a:ext cx="1728192" cy="1152128"/>
          </a:xfrm>
          <a:prstGeom prst="flowChartProcess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Corretoras de Câmbio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uxograma: Processo 15"/>
          <p:cNvSpPr/>
          <p:nvPr/>
        </p:nvSpPr>
        <p:spPr>
          <a:xfrm>
            <a:off x="4716016" y="1916832"/>
            <a:ext cx="1728192" cy="1152128"/>
          </a:xfrm>
          <a:prstGeom prst="flowChartProcess">
            <a:avLst/>
          </a:prstGeom>
          <a:solidFill>
            <a:srgbClr val="C0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Fintechs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uxograma: Processo 16"/>
          <p:cNvSpPr/>
          <p:nvPr/>
        </p:nvSpPr>
        <p:spPr>
          <a:xfrm>
            <a:off x="6920172" y="1916832"/>
            <a:ext cx="1900300" cy="1152128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Administradoras de consórcios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uxograma: Processo 17"/>
          <p:cNvSpPr/>
          <p:nvPr/>
        </p:nvSpPr>
        <p:spPr>
          <a:xfrm>
            <a:off x="6920172" y="3677635"/>
            <a:ext cx="1900299" cy="1152128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Demais Instituições não bancárias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uxograma: Processo 18"/>
          <p:cNvSpPr/>
          <p:nvPr/>
        </p:nvSpPr>
        <p:spPr>
          <a:xfrm>
            <a:off x="4716016" y="3677635"/>
            <a:ext cx="1728192" cy="1152128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Corretora e Distribuidora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uxograma: Processo 19"/>
          <p:cNvSpPr/>
          <p:nvPr/>
        </p:nvSpPr>
        <p:spPr>
          <a:xfrm>
            <a:off x="2663571" y="3677635"/>
            <a:ext cx="1728192" cy="115212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Instituições de Pagamento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uxograma: Processo 20"/>
          <p:cNvSpPr/>
          <p:nvPr/>
        </p:nvSpPr>
        <p:spPr>
          <a:xfrm>
            <a:off x="412486" y="3665984"/>
            <a:ext cx="1728192" cy="1152128"/>
          </a:xfrm>
          <a:prstGeom prst="flowChartProcess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Cooperativa de Crédito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9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PIX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ampliou volume de transações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23728" y="6304972"/>
            <a:ext cx="4225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BCB, Relatório de Economia Bancária 2022</a:t>
            </a:r>
            <a:endParaRPr lang="pt-BR" sz="14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20" y="1916832"/>
            <a:ext cx="4261712" cy="339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46" y="1916832"/>
            <a:ext cx="4117826" cy="339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63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Aumento dos valores em transferências e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Pix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23728" y="6304972"/>
            <a:ext cx="4225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BCB, Relatório de Economia Bancária 2022</a:t>
            </a:r>
            <a:endParaRPr lang="pt-BR" sz="1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1844824"/>
            <a:ext cx="50387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5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Pix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bateu recordes em 2023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>
                <a:latin typeface="+mj-lt"/>
              </a:rPr>
              <a:t>37,1 bilhões de transações 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  <a:latin typeface="+mj-lt"/>
              </a:rPr>
              <a:t>+217% </a:t>
            </a:r>
            <a:r>
              <a:rPr lang="pt-BR" dirty="0" smtClean="0">
                <a:latin typeface="+mj-lt"/>
              </a:rPr>
              <a:t>em relação a 2022</a:t>
            </a:r>
          </a:p>
          <a:p>
            <a:r>
              <a:rPr lang="pt-BR" sz="2800" b="1" dirty="0" smtClean="0">
                <a:latin typeface="+mj-lt"/>
              </a:rPr>
              <a:t>Transações movimentaram R$ 15,3 trilhões 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  <a:latin typeface="+mj-lt"/>
              </a:rPr>
              <a:t>+40% </a:t>
            </a:r>
            <a:r>
              <a:rPr lang="pt-BR" dirty="0" smtClean="0">
                <a:latin typeface="+mj-lt"/>
              </a:rPr>
              <a:t>em relação a 2022</a:t>
            </a:r>
          </a:p>
          <a:p>
            <a:r>
              <a:rPr lang="pt-BR" sz="2800" b="1" dirty="0" smtClean="0">
                <a:latin typeface="+mj-lt"/>
              </a:rPr>
              <a:t>158,3 milhões de cadastrados </a:t>
            </a:r>
            <a:r>
              <a:rPr lang="pt-BR" sz="2800" dirty="0" smtClean="0">
                <a:latin typeface="+mj-lt"/>
              </a:rPr>
              <a:t>(144,8 milhões de pessoas físicas e 13,4 milhões de pessoas jurídicas)</a:t>
            </a: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551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banking 79% das transações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442619" cy="486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123728" y="6304972"/>
            <a:ext cx="4225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BCB, Relatório de Economia Bancária 2022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19896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Saques em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agências caíram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23728" y="6304972"/>
            <a:ext cx="4225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BCB, Relatório de Economia Bancária 2022</a:t>
            </a:r>
            <a:endParaRPr lang="pt-BR" sz="1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4060065" cy="33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60847"/>
            <a:ext cx="4109777" cy="335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528203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ilho">
  <a:themeElements>
    <a:clrScheme name="Personalizada 1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B79100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rilho">
  <a:themeElements>
    <a:clrScheme name="Brilh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0000FF"/>
      </a:hlink>
      <a:folHlink>
        <a:srgbClr val="FF00FF"/>
      </a:folHlink>
    </a:clrScheme>
    <a:fontScheme name="Brilh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1036</Words>
  <Application>Microsoft Office PowerPoint</Application>
  <PresentationFormat>Apresentação na tela (4:3)</PresentationFormat>
  <Paragraphs>174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1_Personalizar design</vt:lpstr>
      <vt:lpstr>Personalizar design</vt:lpstr>
      <vt:lpstr>Brilho</vt:lpstr>
      <vt:lpstr>Microsoft Excel Worksheet</vt:lpstr>
      <vt:lpstr>OS DESAFIOS DA PRECARIZAÇÃO TRABALHISTA COM O AUMENTO DA BANCARIZAÇÃO</vt:lpstr>
      <vt:lpstr>Resumo</vt:lpstr>
      <vt:lpstr>Aumento da bancarização com menos bancários</vt:lpstr>
      <vt:lpstr>Composição do Sistema Financeiro Nacional</vt:lpstr>
      <vt:lpstr>PIX  ampliou volume de transações</vt:lpstr>
      <vt:lpstr>Aumento dos valores em transferências e Pix</vt:lpstr>
      <vt:lpstr>Pix bateu recordes em 2023</vt:lpstr>
      <vt:lpstr>Mobile banking 79% das transações</vt:lpstr>
      <vt:lpstr>Saques em ATMs e agências caíram</vt:lpstr>
      <vt:lpstr>Relacionamentos informados pelas instituições</vt:lpstr>
      <vt:lpstr>Evolução dos relacionamentos ativos de “entidades digitais”</vt:lpstr>
      <vt:lpstr>Ranking de reclamações no Banco Central</vt:lpstr>
      <vt:lpstr>Agências e Postos de Atendimento Bancário</vt:lpstr>
      <vt:lpstr>Atendimento bancário no Maranhão</vt:lpstr>
      <vt:lpstr>“Uberização” do Trabalho Bancário e outras formas de precarização</vt:lpstr>
      <vt:lpstr>Reforma trabalhista e Mercado de trabalho</vt:lpstr>
      <vt:lpstr>Redução de 37,7% nos casos novos na 1ª Instância no período 2017/2022 </vt:lpstr>
      <vt:lpstr>Redução de 20,1% nos processos recebidos no período 2017/2022 Varas + TRTs + TST</vt:lpstr>
      <vt:lpstr>Apresentação do PowerPoint</vt:lpstr>
      <vt:lpstr>Brasil – Mercado de Trabalho no 3º trimestre 2023 (IBGE – Pnad Contínua – em milhões de pessoas)</vt:lpstr>
      <vt:lpstr>Maranhão– Mercado de Trabalho no 3º trimestre 2023 (IBGE – Pnad Contínua – em milhões de pessoas)</vt:lpstr>
      <vt:lpstr>STF e Precarização trabalhista</vt:lpstr>
      <vt:lpstr>STF e Inconstitucionalidade parcial da Reforma Trabalhista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2024-01-18T17:29:46Z</dcterms:modified>
</cp:coreProperties>
</file>